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handoutMasterIdLst>
    <p:handoutMasterId r:id="rId7"/>
  </p:handoutMasterIdLst>
  <p:sldIdLst>
    <p:sldId id="261" r:id="rId2"/>
    <p:sldId id="367" r:id="rId3"/>
    <p:sldId id="592" r:id="rId4"/>
    <p:sldId id="648"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6" autoAdjust="0"/>
    <p:restoredTop sz="94706" autoAdjust="0"/>
  </p:normalViewPr>
  <p:slideViewPr>
    <p:cSldViewPr>
      <p:cViewPr varScale="1">
        <p:scale>
          <a:sx n="63" d="100"/>
          <a:sy n="63" d="100"/>
        </p:scale>
        <p:origin x="724" y="92"/>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82" d="100"/>
          <a:sy n="82" d="100"/>
        </p:scale>
        <p:origin x="3852" y="78"/>
      </p:cViewPr>
      <p:guideLst/>
    </p:cSldViewPr>
  </p:notesViewPr>
  <p:gridSpacing cx="38100" cy="381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handoutMaster" Target="handoutMasters/handout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12/4/2023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12/4/2023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12/4/2023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1"/>
          </a:xfrm>
        </p:spPr>
        <p:txBody>
          <a:bodyPr/>
          <a:lstStyle/>
          <a:p>
            <a:r>
              <a:rPr lang="en-US"/>
              <a:t>Click to edit Master title style</a:t>
            </a:r>
          </a:p>
        </p:txBody>
      </p:sp>
      <p:sp>
        <p:nvSpPr>
          <p:cNvPr id="3" name="Content Placeholder 2"/>
          <p:cNvSpPr>
            <a:spLocks noGrp="1"/>
          </p:cNvSpPr>
          <p:nvPr>
            <p:ph idx="1"/>
          </p:nvPr>
        </p:nvSpPr>
        <p:spPr>
          <a:xfrm>
            <a:off x="609600" y="1295400"/>
            <a:ext cx="10972800" cy="47243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12/4/2023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12/4/2023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12/4/2023</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12/4/2023</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12/4/2023</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12/4/2023</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195943"/>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12/4/2023</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www.hackster.io/jjt6/fingerprint-safe-using-pocketbeagle-68aadb"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3844" y="1909346"/>
            <a:ext cx="9907555" cy="3383280"/>
          </a:xfrm>
        </p:spPr>
        <p:txBody>
          <a:bodyPr>
            <a:normAutofit/>
          </a:bodyPr>
          <a:lstStyle/>
          <a:p>
            <a:r>
              <a:rPr lang="en-US" sz="6000" dirty="0"/>
              <a:t>ENGI 301</a:t>
            </a:r>
            <a:br>
              <a:rPr lang="en-US" sz="6000" dirty="0"/>
            </a:br>
            <a:br>
              <a:rPr lang="en-US" dirty="0"/>
            </a:br>
            <a:r>
              <a:rPr lang="en-US" sz="6000" dirty="0"/>
              <a:t>Safe and Sound Vault PCB</a:t>
            </a:r>
            <a:endParaRPr lang="en-US" dirty="0"/>
          </a:p>
        </p:txBody>
      </p:sp>
      <p:sp>
        <p:nvSpPr>
          <p:cNvPr id="3" name="Subtitle 2"/>
          <p:cNvSpPr>
            <a:spLocks noGrp="1"/>
          </p:cNvSpPr>
          <p:nvPr>
            <p:ph type="subTitle" idx="1"/>
          </p:nvPr>
        </p:nvSpPr>
        <p:spPr>
          <a:xfrm>
            <a:off x="1293845" y="5432564"/>
            <a:ext cx="9604310" cy="1120636"/>
          </a:xfrm>
        </p:spPr>
        <p:txBody>
          <a:bodyPr>
            <a:normAutofit/>
          </a:bodyPr>
          <a:lstStyle/>
          <a:p>
            <a:r>
              <a:rPr lang="en-US" dirty="0"/>
              <a:t>JJ Tellez</a:t>
            </a:r>
          </a:p>
          <a:p>
            <a:endParaRPr lang="en-US" dirty="0"/>
          </a:p>
          <a:p>
            <a:r>
              <a:rPr lang="en-US" dirty="0"/>
              <a:t>Due 12/12/2023 @ 11:59pm</a:t>
            </a:r>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39A49-57C9-4BE3-8B38-E944EB81906A}"/>
              </a:ext>
            </a:extLst>
          </p:cNvPr>
          <p:cNvSpPr>
            <a:spLocks noGrp="1"/>
          </p:cNvSpPr>
          <p:nvPr>
            <p:ph type="title"/>
          </p:nvPr>
        </p:nvSpPr>
        <p:spPr/>
        <p:txBody>
          <a:bodyPr/>
          <a:lstStyle/>
          <a:p>
            <a:r>
              <a:rPr lang="en-US" dirty="0"/>
              <a:t>Background Information</a:t>
            </a:r>
          </a:p>
        </p:txBody>
      </p:sp>
      <p:sp>
        <p:nvSpPr>
          <p:cNvPr id="3" name="Content Placeholder 2">
            <a:extLst>
              <a:ext uri="{FF2B5EF4-FFF2-40B4-BE49-F238E27FC236}">
                <a16:creationId xmlns:a16="http://schemas.microsoft.com/office/drawing/2014/main" id="{8ED8AE04-697D-4784-A672-E28DA6A47AB6}"/>
              </a:ext>
            </a:extLst>
          </p:cNvPr>
          <p:cNvSpPr>
            <a:spLocks noGrp="1"/>
          </p:cNvSpPr>
          <p:nvPr>
            <p:ph idx="1"/>
          </p:nvPr>
        </p:nvSpPr>
        <p:spPr>
          <a:xfrm>
            <a:off x="609600" y="1295400"/>
            <a:ext cx="6819900" cy="4762619"/>
          </a:xfrm>
        </p:spPr>
        <p:txBody>
          <a:bodyPr>
            <a:normAutofit fontScale="92500" lnSpcReduction="20000"/>
          </a:bodyPr>
          <a:lstStyle/>
          <a:p>
            <a:pPr marL="0" lvl="0" indent="0">
              <a:spcBef>
                <a:spcPts val="0"/>
              </a:spcBef>
              <a:buNone/>
            </a:pPr>
            <a:r>
              <a:rPr lang="en-US" dirty="0"/>
              <a:t>I’ve always wanted to have a place where I can store all my valuables in, but have never wanted to buy a vault.</a:t>
            </a:r>
          </a:p>
          <a:p>
            <a:pPr marL="0" lvl="0" indent="0">
              <a:spcBef>
                <a:spcPts val="0"/>
              </a:spcBef>
              <a:buNone/>
            </a:pPr>
            <a:endParaRPr lang="en-US" dirty="0"/>
          </a:p>
          <a:p>
            <a:pPr marL="0" lvl="0" indent="0">
              <a:spcBef>
                <a:spcPts val="0"/>
              </a:spcBef>
              <a:buNone/>
            </a:pPr>
            <a:r>
              <a:rPr lang="en-US" dirty="0"/>
              <a:t>Therefore, I decided to create a vault that can only be accessed by fingerprint and face recognition. </a:t>
            </a:r>
          </a:p>
          <a:p>
            <a:pPr marL="0" lvl="0" indent="0">
              <a:spcBef>
                <a:spcPts val="0"/>
              </a:spcBef>
              <a:buNone/>
            </a:pPr>
            <a:endParaRPr lang="en-US" dirty="0"/>
          </a:p>
          <a:p>
            <a:pPr marL="0" lvl="0" indent="0">
              <a:spcBef>
                <a:spcPts val="0"/>
              </a:spcBef>
              <a:buNone/>
            </a:pPr>
            <a:r>
              <a:rPr lang="en-US" dirty="0"/>
              <a:t>This project will be an addition to my previous project linked below. However, this project will focus on creating the specific PCB used rather than building and the wiring the components themselves (refer to huckster.io link for these instructions).</a:t>
            </a:r>
          </a:p>
          <a:p>
            <a:r>
              <a:rPr lang="en-US" dirty="0"/>
              <a:t>Hardware:</a:t>
            </a:r>
          </a:p>
          <a:p>
            <a:pPr lvl="1"/>
            <a:r>
              <a:rPr lang="en-US" dirty="0"/>
              <a:t>Fingerprint Sensor</a:t>
            </a:r>
          </a:p>
          <a:p>
            <a:pPr lvl="1"/>
            <a:r>
              <a:rPr lang="en-US" dirty="0"/>
              <a:t>Two Potentiometers (cap for the user interface one)</a:t>
            </a:r>
          </a:p>
          <a:p>
            <a:pPr lvl="1"/>
            <a:r>
              <a:rPr lang="en-US" dirty="0"/>
              <a:t>One Button</a:t>
            </a:r>
          </a:p>
          <a:p>
            <a:pPr lvl="1"/>
            <a:r>
              <a:rPr lang="en-US" dirty="0"/>
              <a:t>RGB LCD</a:t>
            </a:r>
          </a:p>
          <a:p>
            <a:pPr lvl="1"/>
            <a:r>
              <a:rPr lang="en-US" dirty="0"/>
              <a:t>Micro Servo</a:t>
            </a:r>
          </a:p>
          <a:p>
            <a:pPr lvl="1"/>
            <a:r>
              <a:rPr lang="en-US" dirty="0"/>
              <a:t>5V USB Battery</a:t>
            </a:r>
          </a:p>
          <a:p>
            <a:endParaRPr lang="en-US" dirty="0"/>
          </a:p>
        </p:txBody>
      </p:sp>
      <p:pic>
        <p:nvPicPr>
          <p:cNvPr id="6" name="Picture 5">
            <a:extLst>
              <a:ext uri="{FF2B5EF4-FFF2-40B4-BE49-F238E27FC236}">
                <a16:creationId xmlns:a16="http://schemas.microsoft.com/office/drawing/2014/main" id="{23D0398A-A91B-4819-8029-99BEDA97F29D}"/>
              </a:ext>
            </a:extLst>
          </p:cNvPr>
          <p:cNvPicPr>
            <a:picLocks noChangeAspect="1"/>
          </p:cNvPicPr>
          <p:nvPr/>
        </p:nvPicPr>
        <p:blipFill rotWithShape="1">
          <a:blip r:embed="rId2"/>
          <a:srcRect l="21110" r="12222"/>
          <a:stretch/>
        </p:blipFill>
        <p:spPr>
          <a:xfrm rot="5400000">
            <a:off x="8457911" y="594765"/>
            <a:ext cx="3043394" cy="3423818"/>
          </a:xfrm>
          <a:prstGeom prst="rect">
            <a:avLst/>
          </a:prstGeom>
        </p:spPr>
      </p:pic>
      <p:pic>
        <p:nvPicPr>
          <p:cNvPr id="8" name="Picture 7">
            <a:extLst>
              <a:ext uri="{FF2B5EF4-FFF2-40B4-BE49-F238E27FC236}">
                <a16:creationId xmlns:a16="http://schemas.microsoft.com/office/drawing/2014/main" id="{8CDD54B8-8763-4A3D-AC7C-DA813304665F}"/>
              </a:ext>
            </a:extLst>
          </p:cNvPr>
          <p:cNvPicPr>
            <a:picLocks noChangeAspect="1"/>
          </p:cNvPicPr>
          <p:nvPr/>
        </p:nvPicPr>
        <p:blipFill rotWithShape="1">
          <a:blip r:embed="rId3"/>
          <a:srcRect l="18889" r="25000"/>
          <a:stretch/>
        </p:blipFill>
        <p:spPr>
          <a:xfrm rot="5400000">
            <a:off x="8698847" y="3636729"/>
            <a:ext cx="2561524" cy="3423819"/>
          </a:xfrm>
          <a:prstGeom prst="rect">
            <a:avLst/>
          </a:prstGeom>
        </p:spPr>
      </p:pic>
      <p:sp>
        <p:nvSpPr>
          <p:cNvPr id="12" name="Content Placeholder 2">
            <a:extLst>
              <a:ext uri="{FF2B5EF4-FFF2-40B4-BE49-F238E27FC236}">
                <a16:creationId xmlns:a16="http://schemas.microsoft.com/office/drawing/2014/main" id="{FA06AF4C-A31D-47D5-9EFF-BC57E7CC0BF0}"/>
              </a:ext>
            </a:extLst>
          </p:cNvPr>
          <p:cNvSpPr txBox="1">
            <a:spLocks/>
          </p:cNvSpPr>
          <p:nvPr/>
        </p:nvSpPr>
        <p:spPr>
          <a:xfrm>
            <a:off x="8267699" y="349584"/>
            <a:ext cx="3421280" cy="435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spcBef>
                <a:spcPts val="0"/>
              </a:spcBef>
              <a:buFont typeface="Arial" pitchFamily="34" charset="0"/>
              <a:buNone/>
            </a:pPr>
            <a:r>
              <a:rPr lang="en-US" sz="1800" dirty="0">
                <a:hlinkClick r:id="rId4"/>
              </a:rPr>
              <a:t>Safe and Sound Vault </a:t>
            </a:r>
            <a:r>
              <a:rPr lang="en-US" sz="1800" dirty="0" err="1">
                <a:hlinkClick r:id="rId4"/>
              </a:rPr>
              <a:t>Hackster</a:t>
            </a:r>
            <a:endParaRPr lang="en-US" sz="1800" dirty="0"/>
          </a:p>
        </p:txBody>
      </p:sp>
    </p:spTree>
    <p:extLst>
      <p:ext uri="{BB962C8B-B14F-4D97-AF65-F5344CB8AC3E}">
        <p14:creationId xmlns:p14="http://schemas.microsoft.com/office/powerpoint/2010/main" val="351953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9DF62-72FD-42C4-ABC1-3574A78A4369}"/>
              </a:ext>
            </a:extLst>
          </p:cNvPr>
          <p:cNvSpPr>
            <a:spLocks noGrp="1"/>
          </p:cNvSpPr>
          <p:nvPr>
            <p:ph type="title"/>
          </p:nvPr>
        </p:nvSpPr>
        <p:spPr>
          <a:xfrm>
            <a:off x="609600" y="228600"/>
            <a:ext cx="10972800" cy="914401"/>
          </a:xfrm>
        </p:spPr>
        <p:txBody>
          <a:bodyPr/>
          <a:lstStyle/>
          <a:p>
            <a:r>
              <a:rPr lang="en-US" dirty="0"/>
              <a:t>System Block Diagram</a:t>
            </a:r>
          </a:p>
        </p:txBody>
      </p:sp>
      <p:pic>
        <p:nvPicPr>
          <p:cNvPr id="16" name="Picture 15">
            <a:extLst>
              <a:ext uri="{FF2B5EF4-FFF2-40B4-BE49-F238E27FC236}">
                <a16:creationId xmlns:a16="http://schemas.microsoft.com/office/drawing/2014/main" id="{A9100121-C9BC-4919-AD92-D3BA8D14C45E}"/>
              </a:ext>
            </a:extLst>
          </p:cNvPr>
          <p:cNvPicPr>
            <a:picLocks noChangeAspect="1"/>
          </p:cNvPicPr>
          <p:nvPr/>
        </p:nvPicPr>
        <p:blipFill>
          <a:blip r:embed="rId2"/>
          <a:stretch>
            <a:fillRect/>
          </a:stretch>
        </p:blipFill>
        <p:spPr>
          <a:xfrm>
            <a:off x="1120465" y="1155701"/>
            <a:ext cx="9951069" cy="5714999"/>
          </a:xfrm>
          <a:prstGeom prst="rect">
            <a:avLst/>
          </a:prstGeom>
        </p:spPr>
      </p:pic>
    </p:spTree>
    <p:extLst>
      <p:ext uri="{BB962C8B-B14F-4D97-AF65-F5344CB8AC3E}">
        <p14:creationId xmlns:p14="http://schemas.microsoft.com/office/powerpoint/2010/main" val="271579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D54BD1D1-9955-4751-994D-EC2634B1EC04}"/>
              </a:ext>
            </a:extLst>
          </p:cNvPr>
          <p:cNvSpPr/>
          <p:nvPr/>
        </p:nvSpPr>
        <p:spPr>
          <a:xfrm>
            <a:off x="1016444" y="1905000"/>
            <a:ext cx="4572000" cy="3048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49" name="Straight Connector 48">
            <a:extLst>
              <a:ext uri="{FF2B5EF4-FFF2-40B4-BE49-F238E27FC236}">
                <a16:creationId xmlns:a16="http://schemas.microsoft.com/office/drawing/2014/main" id="{633CEBB4-07E9-48BE-882B-6A86019F167D}"/>
              </a:ext>
            </a:extLst>
          </p:cNvPr>
          <p:cNvCxnSpPr>
            <a:cxnSpLocks/>
          </p:cNvCxnSpPr>
          <p:nvPr/>
        </p:nvCxnSpPr>
        <p:spPr>
          <a:xfrm>
            <a:off x="999161" y="1694995"/>
            <a:ext cx="1828800" cy="0"/>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932D17D-F1D3-4250-AE9D-ED75E1D5B834}"/>
              </a:ext>
            </a:extLst>
          </p:cNvPr>
          <p:cNvCxnSpPr>
            <a:cxnSpLocks/>
          </p:cNvCxnSpPr>
          <p:nvPr/>
        </p:nvCxnSpPr>
        <p:spPr>
          <a:xfrm>
            <a:off x="3742361" y="1694995"/>
            <a:ext cx="1828800" cy="0"/>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C44CFDB-1607-4665-A36D-975C41BE6947}"/>
              </a:ext>
            </a:extLst>
          </p:cNvPr>
          <p:cNvCxnSpPr/>
          <p:nvPr/>
        </p:nvCxnSpPr>
        <p:spPr>
          <a:xfrm>
            <a:off x="5571161" y="1618795"/>
            <a:ext cx="0" cy="152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52EC9E-EFF6-45FA-89E4-761FFD9F6B6F}"/>
              </a:ext>
            </a:extLst>
          </p:cNvPr>
          <p:cNvCxnSpPr>
            <a:cxnSpLocks/>
          </p:cNvCxnSpPr>
          <p:nvPr/>
        </p:nvCxnSpPr>
        <p:spPr>
          <a:xfrm>
            <a:off x="999161" y="1618795"/>
            <a:ext cx="0" cy="152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6F6BDB3-550B-44CF-B2E2-7199750479A9}"/>
              </a:ext>
            </a:extLst>
          </p:cNvPr>
          <p:cNvSpPr txBox="1"/>
          <p:nvPr/>
        </p:nvSpPr>
        <p:spPr>
          <a:xfrm>
            <a:off x="3132761" y="1542595"/>
            <a:ext cx="389850" cy="369332"/>
          </a:xfrm>
          <a:prstGeom prst="rect">
            <a:avLst/>
          </a:prstGeom>
          <a:noFill/>
        </p:spPr>
        <p:txBody>
          <a:bodyPr wrap="none" rtlCol="0">
            <a:spAutoFit/>
          </a:bodyPr>
          <a:lstStyle/>
          <a:p>
            <a:r>
              <a:rPr lang="en-US" dirty="0"/>
              <a:t>5”</a:t>
            </a:r>
          </a:p>
        </p:txBody>
      </p:sp>
      <p:cxnSp>
        <p:nvCxnSpPr>
          <p:cNvPr id="54" name="Straight Connector 53">
            <a:extLst>
              <a:ext uri="{FF2B5EF4-FFF2-40B4-BE49-F238E27FC236}">
                <a16:creationId xmlns:a16="http://schemas.microsoft.com/office/drawing/2014/main" id="{40D2E785-CEC8-4F52-9E90-25B2F79A0FD9}"/>
              </a:ext>
            </a:extLst>
          </p:cNvPr>
          <p:cNvCxnSpPr>
            <a:cxnSpLocks/>
          </p:cNvCxnSpPr>
          <p:nvPr/>
        </p:nvCxnSpPr>
        <p:spPr>
          <a:xfrm>
            <a:off x="5817044" y="1905000"/>
            <a:ext cx="0" cy="1295400"/>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BD5EC21-DAD2-4ED3-82CF-4E94EDD92EB0}"/>
              </a:ext>
            </a:extLst>
          </p:cNvPr>
          <p:cNvCxnSpPr>
            <a:cxnSpLocks/>
          </p:cNvCxnSpPr>
          <p:nvPr/>
        </p:nvCxnSpPr>
        <p:spPr>
          <a:xfrm>
            <a:off x="5740844" y="1905000"/>
            <a:ext cx="15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057615C-93ED-4DB5-B24D-15A3B90BDA1C}"/>
              </a:ext>
            </a:extLst>
          </p:cNvPr>
          <p:cNvCxnSpPr>
            <a:cxnSpLocks/>
          </p:cNvCxnSpPr>
          <p:nvPr/>
        </p:nvCxnSpPr>
        <p:spPr>
          <a:xfrm flipV="1">
            <a:off x="5817044" y="3657600"/>
            <a:ext cx="0" cy="1295400"/>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934A1E1-C0D6-4331-98E3-41CF15AB010F}"/>
              </a:ext>
            </a:extLst>
          </p:cNvPr>
          <p:cNvSpPr txBox="1"/>
          <p:nvPr/>
        </p:nvSpPr>
        <p:spPr>
          <a:xfrm>
            <a:off x="5664644" y="3276600"/>
            <a:ext cx="389850" cy="369332"/>
          </a:xfrm>
          <a:prstGeom prst="rect">
            <a:avLst/>
          </a:prstGeom>
          <a:noFill/>
        </p:spPr>
        <p:txBody>
          <a:bodyPr wrap="none" rtlCol="0">
            <a:spAutoFit/>
          </a:bodyPr>
          <a:lstStyle/>
          <a:p>
            <a:r>
              <a:rPr lang="en-US" dirty="0"/>
              <a:t>4”</a:t>
            </a:r>
          </a:p>
        </p:txBody>
      </p:sp>
      <p:sp>
        <p:nvSpPr>
          <p:cNvPr id="58" name="Rectangle 57">
            <a:extLst>
              <a:ext uri="{FF2B5EF4-FFF2-40B4-BE49-F238E27FC236}">
                <a16:creationId xmlns:a16="http://schemas.microsoft.com/office/drawing/2014/main" id="{05ED3B6B-3653-440C-A43F-46BFADCFBCAE}"/>
              </a:ext>
            </a:extLst>
          </p:cNvPr>
          <p:cNvSpPr/>
          <p:nvPr/>
        </p:nvSpPr>
        <p:spPr>
          <a:xfrm>
            <a:off x="1827481" y="3736589"/>
            <a:ext cx="581371" cy="533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Finger print Sensor</a:t>
            </a:r>
          </a:p>
        </p:txBody>
      </p:sp>
      <p:sp>
        <p:nvSpPr>
          <p:cNvPr id="59" name="Rectangle 58">
            <a:extLst>
              <a:ext uri="{FF2B5EF4-FFF2-40B4-BE49-F238E27FC236}">
                <a16:creationId xmlns:a16="http://schemas.microsoft.com/office/drawing/2014/main" id="{F88770E2-2796-4F34-985E-A2DC232FA151}"/>
              </a:ext>
            </a:extLst>
          </p:cNvPr>
          <p:cNvSpPr/>
          <p:nvPr/>
        </p:nvSpPr>
        <p:spPr>
          <a:xfrm>
            <a:off x="6453262" y="4162806"/>
            <a:ext cx="266700"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Servo</a:t>
            </a:r>
          </a:p>
        </p:txBody>
      </p:sp>
      <p:sp>
        <p:nvSpPr>
          <p:cNvPr id="67" name="Rectangle 66">
            <a:extLst>
              <a:ext uri="{FF2B5EF4-FFF2-40B4-BE49-F238E27FC236}">
                <a16:creationId xmlns:a16="http://schemas.microsoft.com/office/drawing/2014/main" id="{3EEFBDFF-6651-4B1C-81C4-385D49B37299}"/>
              </a:ext>
            </a:extLst>
          </p:cNvPr>
          <p:cNvSpPr/>
          <p:nvPr/>
        </p:nvSpPr>
        <p:spPr>
          <a:xfrm>
            <a:off x="1825394" y="2476500"/>
            <a:ext cx="3048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RGB LCD Screen</a:t>
            </a:r>
          </a:p>
        </p:txBody>
      </p:sp>
      <p:sp>
        <p:nvSpPr>
          <p:cNvPr id="68" name="Rectangle 67">
            <a:extLst>
              <a:ext uri="{FF2B5EF4-FFF2-40B4-BE49-F238E27FC236}">
                <a16:creationId xmlns:a16="http://schemas.microsoft.com/office/drawing/2014/main" id="{E292CC22-9B1C-4A6A-9FE5-15CAD2C0059C}"/>
              </a:ext>
            </a:extLst>
          </p:cNvPr>
          <p:cNvSpPr/>
          <p:nvPr/>
        </p:nvSpPr>
        <p:spPr>
          <a:xfrm>
            <a:off x="8329012" y="2905506"/>
            <a:ext cx="2347302" cy="1002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Pocket Beagle</a:t>
            </a:r>
          </a:p>
        </p:txBody>
      </p:sp>
      <p:sp>
        <p:nvSpPr>
          <p:cNvPr id="70" name="Oval 69">
            <a:extLst>
              <a:ext uri="{FF2B5EF4-FFF2-40B4-BE49-F238E27FC236}">
                <a16:creationId xmlns:a16="http://schemas.microsoft.com/office/drawing/2014/main" id="{56C07520-8DF4-4ED9-8BA8-6A8FB684C87C}"/>
              </a:ext>
            </a:extLst>
          </p:cNvPr>
          <p:cNvSpPr/>
          <p:nvPr/>
        </p:nvSpPr>
        <p:spPr>
          <a:xfrm>
            <a:off x="3958994" y="35433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Button</a:t>
            </a:r>
          </a:p>
        </p:txBody>
      </p:sp>
      <p:cxnSp>
        <p:nvCxnSpPr>
          <p:cNvPr id="72" name="Straight Connector 71">
            <a:extLst>
              <a:ext uri="{FF2B5EF4-FFF2-40B4-BE49-F238E27FC236}">
                <a16:creationId xmlns:a16="http://schemas.microsoft.com/office/drawing/2014/main" id="{BB43B1B9-35BB-4FD5-93E9-A019FC70342B}"/>
              </a:ext>
            </a:extLst>
          </p:cNvPr>
          <p:cNvCxnSpPr>
            <a:cxnSpLocks/>
          </p:cNvCxnSpPr>
          <p:nvPr/>
        </p:nvCxnSpPr>
        <p:spPr>
          <a:xfrm>
            <a:off x="5740844" y="4953000"/>
            <a:ext cx="15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B1AA45-4C03-4D34-B335-0FC2290C2923}"/>
              </a:ext>
            </a:extLst>
          </p:cNvPr>
          <p:cNvCxnSpPr>
            <a:cxnSpLocks/>
          </p:cNvCxnSpPr>
          <p:nvPr/>
        </p:nvCxnSpPr>
        <p:spPr>
          <a:xfrm>
            <a:off x="711643" y="4949441"/>
            <a:ext cx="15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3934E6B-CFDC-4F05-8BB9-5F8D474A09AB}"/>
              </a:ext>
            </a:extLst>
          </p:cNvPr>
          <p:cNvCxnSpPr>
            <a:cxnSpLocks/>
          </p:cNvCxnSpPr>
          <p:nvPr/>
        </p:nvCxnSpPr>
        <p:spPr>
          <a:xfrm flipH="1">
            <a:off x="787844" y="4269988"/>
            <a:ext cx="1" cy="187712"/>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7372819-4412-4143-81D0-CC95A6248260}"/>
              </a:ext>
            </a:extLst>
          </p:cNvPr>
          <p:cNvCxnSpPr>
            <a:cxnSpLocks/>
          </p:cNvCxnSpPr>
          <p:nvPr/>
        </p:nvCxnSpPr>
        <p:spPr>
          <a:xfrm flipV="1">
            <a:off x="787843" y="4800599"/>
            <a:ext cx="0" cy="148842"/>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AEDAADAF-140E-4CCB-9AF1-9AEC16DD2810}"/>
              </a:ext>
            </a:extLst>
          </p:cNvPr>
          <p:cNvSpPr txBox="1"/>
          <p:nvPr/>
        </p:nvSpPr>
        <p:spPr>
          <a:xfrm>
            <a:off x="613064" y="4418831"/>
            <a:ext cx="389850" cy="369332"/>
          </a:xfrm>
          <a:prstGeom prst="rect">
            <a:avLst/>
          </a:prstGeom>
          <a:noFill/>
        </p:spPr>
        <p:txBody>
          <a:bodyPr wrap="none" rtlCol="0">
            <a:spAutoFit/>
          </a:bodyPr>
          <a:lstStyle/>
          <a:p>
            <a:r>
              <a:rPr lang="en-US" dirty="0"/>
              <a:t>1”</a:t>
            </a:r>
          </a:p>
        </p:txBody>
      </p:sp>
      <p:cxnSp>
        <p:nvCxnSpPr>
          <p:cNvPr id="81" name="Straight Connector 80">
            <a:extLst>
              <a:ext uri="{FF2B5EF4-FFF2-40B4-BE49-F238E27FC236}">
                <a16:creationId xmlns:a16="http://schemas.microsoft.com/office/drawing/2014/main" id="{128C7308-39B8-4599-A990-37C772BE8CBB}"/>
              </a:ext>
            </a:extLst>
          </p:cNvPr>
          <p:cNvCxnSpPr>
            <a:cxnSpLocks/>
          </p:cNvCxnSpPr>
          <p:nvPr/>
        </p:nvCxnSpPr>
        <p:spPr>
          <a:xfrm>
            <a:off x="703139" y="4269988"/>
            <a:ext cx="15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4F825CB5-BF3A-4E9D-9717-84BBA10B7D5C}"/>
              </a:ext>
            </a:extLst>
          </p:cNvPr>
          <p:cNvSpPr/>
          <p:nvPr/>
        </p:nvSpPr>
        <p:spPr>
          <a:xfrm>
            <a:off x="6300862" y="1914906"/>
            <a:ext cx="4572000" cy="3048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85" name="TextBox 84">
            <a:extLst>
              <a:ext uri="{FF2B5EF4-FFF2-40B4-BE49-F238E27FC236}">
                <a16:creationId xmlns:a16="http://schemas.microsoft.com/office/drawing/2014/main" id="{1E57BB5B-2EC2-48D8-B9D4-9B43F1C72525}"/>
              </a:ext>
            </a:extLst>
          </p:cNvPr>
          <p:cNvSpPr txBox="1"/>
          <p:nvPr/>
        </p:nvSpPr>
        <p:spPr>
          <a:xfrm>
            <a:off x="2845244" y="5562600"/>
            <a:ext cx="979755" cy="369332"/>
          </a:xfrm>
          <a:prstGeom prst="rect">
            <a:avLst/>
          </a:prstGeom>
          <a:noFill/>
        </p:spPr>
        <p:txBody>
          <a:bodyPr wrap="none" rtlCol="0">
            <a:spAutoFit/>
          </a:bodyPr>
          <a:lstStyle/>
          <a:p>
            <a:r>
              <a:rPr lang="en-US" dirty="0"/>
              <a:t>FRONT</a:t>
            </a:r>
          </a:p>
        </p:txBody>
      </p:sp>
      <p:sp>
        <p:nvSpPr>
          <p:cNvPr id="86" name="TextBox 85">
            <a:extLst>
              <a:ext uri="{FF2B5EF4-FFF2-40B4-BE49-F238E27FC236}">
                <a16:creationId xmlns:a16="http://schemas.microsoft.com/office/drawing/2014/main" id="{49344F6C-3B3D-4BF9-9509-81CA7379E8A4}"/>
              </a:ext>
            </a:extLst>
          </p:cNvPr>
          <p:cNvSpPr txBox="1"/>
          <p:nvPr/>
        </p:nvSpPr>
        <p:spPr>
          <a:xfrm>
            <a:off x="8407844" y="5562600"/>
            <a:ext cx="813043" cy="369332"/>
          </a:xfrm>
          <a:prstGeom prst="rect">
            <a:avLst/>
          </a:prstGeom>
          <a:noFill/>
        </p:spPr>
        <p:txBody>
          <a:bodyPr wrap="none" rtlCol="0">
            <a:spAutoFit/>
          </a:bodyPr>
          <a:lstStyle/>
          <a:p>
            <a:r>
              <a:rPr lang="en-US" dirty="0"/>
              <a:t>BACK</a:t>
            </a:r>
          </a:p>
        </p:txBody>
      </p:sp>
      <p:sp>
        <p:nvSpPr>
          <p:cNvPr id="87" name="TextBox 86">
            <a:extLst>
              <a:ext uri="{FF2B5EF4-FFF2-40B4-BE49-F238E27FC236}">
                <a16:creationId xmlns:a16="http://schemas.microsoft.com/office/drawing/2014/main" id="{DE29A064-ABCE-493D-B88B-926B2106F38D}"/>
              </a:ext>
            </a:extLst>
          </p:cNvPr>
          <p:cNvSpPr txBox="1"/>
          <p:nvPr/>
        </p:nvSpPr>
        <p:spPr>
          <a:xfrm rot="16200000">
            <a:off x="10162071" y="3221972"/>
            <a:ext cx="659155" cy="369332"/>
          </a:xfrm>
          <a:prstGeom prst="rect">
            <a:avLst/>
          </a:prstGeom>
          <a:noFill/>
        </p:spPr>
        <p:txBody>
          <a:bodyPr wrap="square" rtlCol="0">
            <a:spAutoFit/>
          </a:bodyPr>
          <a:lstStyle/>
          <a:p>
            <a:r>
              <a:rPr lang="en-US" dirty="0"/>
              <a:t>USB</a:t>
            </a:r>
          </a:p>
        </p:txBody>
      </p:sp>
      <p:sp>
        <p:nvSpPr>
          <p:cNvPr id="106" name="Oval 105">
            <a:extLst>
              <a:ext uri="{FF2B5EF4-FFF2-40B4-BE49-F238E27FC236}">
                <a16:creationId xmlns:a16="http://schemas.microsoft.com/office/drawing/2014/main" id="{0B563BA1-16BE-44D2-AF3F-3665D5385F06}"/>
              </a:ext>
            </a:extLst>
          </p:cNvPr>
          <p:cNvSpPr/>
          <p:nvPr/>
        </p:nvSpPr>
        <p:spPr>
          <a:xfrm>
            <a:off x="2893237" y="3736589"/>
            <a:ext cx="581372" cy="533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Pot</a:t>
            </a:r>
          </a:p>
        </p:txBody>
      </p:sp>
      <p:cxnSp>
        <p:nvCxnSpPr>
          <p:cNvPr id="162" name="Straight Connector 161">
            <a:extLst>
              <a:ext uri="{FF2B5EF4-FFF2-40B4-BE49-F238E27FC236}">
                <a16:creationId xmlns:a16="http://schemas.microsoft.com/office/drawing/2014/main" id="{2B8853DD-BB12-4A6F-B984-B58685025FC8}"/>
              </a:ext>
            </a:extLst>
          </p:cNvPr>
          <p:cNvCxnSpPr>
            <a:cxnSpLocks/>
          </p:cNvCxnSpPr>
          <p:nvPr/>
        </p:nvCxnSpPr>
        <p:spPr>
          <a:xfrm>
            <a:off x="1544282" y="5177050"/>
            <a:ext cx="250824" cy="1"/>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4B04CC7-9662-4EBA-BCDB-350050DE243C}"/>
              </a:ext>
            </a:extLst>
          </p:cNvPr>
          <p:cNvCxnSpPr>
            <a:cxnSpLocks/>
          </p:cNvCxnSpPr>
          <p:nvPr/>
        </p:nvCxnSpPr>
        <p:spPr>
          <a:xfrm>
            <a:off x="1795107" y="5108871"/>
            <a:ext cx="0" cy="152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C3E6021-D847-431C-A584-2704F7179546}"/>
              </a:ext>
            </a:extLst>
          </p:cNvPr>
          <p:cNvCxnSpPr>
            <a:cxnSpLocks/>
          </p:cNvCxnSpPr>
          <p:nvPr/>
        </p:nvCxnSpPr>
        <p:spPr>
          <a:xfrm>
            <a:off x="1009135" y="5108871"/>
            <a:ext cx="0" cy="152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B2046269-33F4-4C1D-A506-F7E94820EF32}"/>
              </a:ext>
            </a:extLst>
          </p:cNvPr>
          <p:cNvCxnSpPr>
            <a:cxnSpLocks/>
          </p:cNvCxnSpPr>
          <p:nvPr/>
        </p:nvCxnSpPr>
        <p:spPr>
          <a:xfrm>
            <a:off x="11074844" y="2901437"/>
            <a:ext cx="15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D880366-92F3-49E3-978C-F930A3D9C9F6}"/>
              </a:ext>
            </a:extLst>
          </p:cNvPr>
          <p:cNvCxnSpPr>
            <a:cxnSpLocks/>
            <a:endCxn id="168" idx="0"/>
          </p:cNvCxnSpPr>
          <p:nvPr/>
        </p:nvCxnSpPr>
        <p:spPr>
          <a:xfrm>
            <a:off x="11146223" y="1910147"/>
            <a:ext cx="0" cy="313103"/>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B6AA5735-06D5-4F0D-8152-8179CBF913DD}"/>
              </a:ext>
            </a:extLst>
          </p:cNvPr>
          <p:cNvCxnSpPr>
            <a:cxnSpLocks/>
            <a:endCxn id="168" idx="2"/>
          </p:cNvCxnSpPr>
          <p:nvPr/>
        </p:nvCxnSpPr>
        <p:spPr>
          <a:xfrm flipV="1">
            <a:off x="11146223" y="2592582"/>
            <a:ext cx="0" cy="307075"/>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5A784019-C33D-46A4-B8D1-D0B467B657AC}"/>
              </a:ext>
            </a:extLst>
          </p:cNvPr>
          <p:cNvSpPr txBox="1"/>
          <p:nvPr/>
        </p:nvSpPr>
        <p:spPr>
          <a:xfrm>
            <a:off x="10855117" y="2223250"/>
            <a:ext cx="582211" cy="369332"/>
          </a:xfrm>
          <a:prstGeom prst="rect">
            <a:avLst/>
          </a:prstGeom>
          <a:noFill/>
        </p:spPr>
        <p:txBody>
          <a:bodyPr wrap="none" rtlCol="0">
            <a:spAutoFit/>
          </a:bodyPr>
          <a:lstStyle/>
          <a:p>
            <a:r>
              <a:rPr lang="en-US" dirty="0"/>
              <a:t>1.5”</a:t>
            </a:r>
          </a:p>
        </p:txBody>
      </p:sp>
      <p:cxnSp>
        <p:nvCxnSpPr>
          <p:cNvPr id="169" name="Straight Connector 168">
            <a:extLst>
              <a:ext uri="{FF2B5EF4-FFF2-40B4-BE49-F238E27FC236}">
                <a16:creationId xmlns:a16="http://schemas.microsoft.com/office/drawing/2014/main" id="{63F57213-E2BC-47E7-82FD-B0CA088C44BD}"/>
              </a:ext>
            </a:extLst>
          </p:cNvPr>
          <p:cNvCxnSpPr>
            <a:cxnSpLocks/>
          </p:cNvCxnSpPr>
          <p:nvPr/>
        </p:nvCxnSpPr>
        <p:spPr>
          <a:xfrm>
            <a:off x="11074844" y="1914395"/>
            <a:ext cx="15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5E53620-16FC-4CCB-8182-5FAC27610682}"/>
              </a:ext>
            </a:extLst>
          </p:cNvPr>
          <p:cNvCxnSpPr>
            <a:cxnSpLocks/>
          </p:cNvCxnSpPr>
          <p:nvPr/>
        </p:nvCxnSpPr>
        <p:spPr>
          <a:xfrm flipH="1">
            <a:off x="1009138" y="5177050"/>
            <a:ext cx="270508" cy="1"/>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5A4BBA25-D1FA-4DD4-A039-587CCA3A31FF}"/>
              </a:ext>
            </a:extLst>
          </p:cNvPr>
          <p:cNvSpPr txBox="1"/>
          <p:nvPr/>
        </p:nvSpPr>
        <p:spPr>
          <a:xfrm>
            <a:off x="1242160" y="4985755"/>
            <a:ext cx="389850" cy="369332"/>
          </a:xfrm>
          <a:prstGeom prst="rect">
            <a:avLst/>
          </a:prstGeom>
          <a:noFill/>
        </p:spPr>
        <p:txBody>
          <a:bodyPr wrap="none" rtlCol="0">
            <a:spAutoFit/>
          </a:bodyPr>
          <a:lstStyle/>
          <a:p>
            <a:r>
              <a:rPr lang="en-US" dirty="0"/>
              <a:t>1”</a:t>
            </a:r>
          </a:p>
        </p:txBody>
      </p:sp>
      <p:sp>
        <p:nvSpPr>
          <p:cNvPr id="184" name="Title 183">
            <a:extLst>
              <a:ext uri="{FF2B5EF4-FFF2-40B4-BE49-F238E27FC236}">
                <a16:creationId xmlns:a16="http://schemas.microsoft.com/office/drawing/2014/main" id="{DC1D44FC-A946-4755-AFFC-3A7A229F15B8}"/>
              </a:ext>
            </a:extLst>
          </p:cNvPr>
          <p:cNvSpPr>
            <a:spLocks noGrp="1"/>
          </p:cNvSpPr>
          <p:nvPr>
            <p:ph type="title"/>
          </p:nvPr>
        </p:nvSpPr>
        <p:spPr>
          <a:xfrm>
            <a:off x="609600" y="228600"/>
            <a:ext cx="10972800" cy="914401"/>
          </a:xfrm>
        </p:spPr>
        <p:txBody>
          <a:bodyPr/>
          <a:lstStyle/>
          <a:p>
            <a:r>
              <a:rPr lang="en-US" dirty="0"/>
              <a:t>Mechanical Block Diagram</a:t>
            </a:r>
          </a:p>
        </p:txBody>
      </p:sp>
    </p:spTree>
    <p:extLst>
      <p:ext uri="{BB962C8B-B14F-4D97-AF65-F5344CB8AC3E}">
        <p14:creationId xmlns:p14="http://schemas.microsoft.com/office/powerpoint/2010/main" val="203514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Custom 3">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000000"/>
      </a:hlink>
      <a:folHlink>
        <a:srgbClr val="9F6715"/>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8673</TotalTime>
  <Words>164</Words>
  <Application>Microsoft Office PowerPoint</Application>
  <PresentationFormat>Widescreen</PresentationFormat>
  <Paragraphs>34</Paragraphs>
  <Slides>4</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4</vt:i4>
      </vt:variant>
    </vt:vector>
  </HeadingPairs>
  <TitlesOfParts>
    <vt:vector size="6" baseType="lpstr">
      <vt:lpstr>Arial</vt:lpstr>
      <vt:lpstr>Diamond Grid 16x9</vt:lpstr>
      <vt:lpstr>ENGI 301  Safe and Sound Vault PCB</vt:lpstr>
      <vt:lpstr>Background Information</vt:lpstr>
      <vt:lpstr>System Block Diagram</vt:lpstr>
      <vt:lpstr>Mechanical Block Diagram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Erik Welsh</dc:creator>
  <cp:lastModifiedBy>Jj Tellez</cp:lastModifiedBy>
  <cp:revision>429</cp:revision>
  <dcterms:created xsi:type="dcterms:W3CDTF">2018-01-09T20:24:50Z</dcterms:created>
  <dcterms:modified xsi:type="dcterms:W3CDTF">2023-12-04T16:27:11Z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